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itchFamily="34" charset="0"/>
      <p:regular r:id="rId8"/>
      <p:bold r:id="rId9"/>
      <p:italic r:id="rId10"/>
      <p:boldItalic r:id="rId11"/>
    </p:embeddedFont>
    <p:embeddedFont>
      <p:font typeface="Tajawal Bold" charset="-78"/>
      <p:regular r:id="rId12"/>
    </p:embeddedFont>
    <p:embeddedFont>
      <p:font typeface="Tajawal Heavy" charset="-78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0756" autoAdjust="0"/>
  </p:normalViewPr>
  <p:slideViewPr>
    <p:cSldViewPr>
      <p:cViewPr>
        <p:scale>
          <a:sx n="53" d="100"/>
          <a:sy n="53" d="100"/>
        </p:scale>
        <p:origin x="-114" y="-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6.svg>
</file>

<file path=ppt/media/image17.png>
</file>

<file path=ppt/media/image2.png>
</file>

<file path=ppt/media/image2.svg>
</file>

<file path=ppt/media/image20.svg>
</file>

<file path=ppt/media/image22.svg>
</file>

<file path=ppt/media/image24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10/11/2006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sv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22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2440901" y="-2264278"/>
            <a:ext cx="2598699" cy="5497248"/>
          </a:xfrm>
          <a:custGeom>
            <a:avLst/>
            <a:gdLst/>
            <a:ahLst/>
            <a:cxnLst/>
            <a:rect l="l" t="t" r="r" b="b"/>
            <a:pathLst>
              <a:path w="2598699" h="5497248">
                <a:moveTo>
                  <a:pt x="2598699" y="0"/>
                </a:moveTo>
                <a:lnTo>
                  <a:pt x="0" y="0"/>
                </a:lnTo>
                <a:lnTo>
                  <a:pt x="0" y="5497248"/>
                </a:lnTo>
                <a:lnTo>
                  <a:pt x="2598699" y="5497248"/>
                </a:lnTo>
                <a:lnTo>
                  <a:pt x="259869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45010" y="3808010"/>
            <a:ext cx="5790481" cy="5450290"/>
          </a:xfrm>
          <a:custGeom>
            <a:avLst/>
            <a:gdLst/>
            <a:ahLst/>
            <a:cxnLst/>
            <a:rect l="l" t="t" r="r" b="b"/>
            <a:pathLst>
              <a:path w="5790481" h="5450290">
                <a:moveTo>
                  <a:pt x="0" y="0"/>
                </a:moveTo>
                <a:lnTo>
                  <a:pt x="5790481" y="0"/>
                </a:lnTo>
                <a:lnTo>
                  <a:pt x="5790481" y="5450290"/>
                </a:lnTo>
                <a:lnTo>
                  <a:pt x="0" y="54502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28076" y="6248647"/>
            <a:ext cx="1174154" cy="1174154"/>
          </a:xfrm>
          <a:custGeom>
            <a:avLst/>
            <a:gdLst/>
            <a:ahLst/>
            <a:cxnLst/>
            <a:rect l="l" t="t" r="r" b="b"/>
            <a:pathLst>
              <a:path w="1174154" h="1174154">
                <a:moveTo>
                  <a:pt x="0" y="0"/>
                </a:moveTo>
                <a:lnTo>
                  <a:pt x="1174155" y="0"/>
                </a:lnTo>
                <a:lnTo>
                  <a:pt x="1174155" y="1174155"/>
                </a:lnTo>
                <a:lnTo>
                  <a:pt x="0" y="117415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302812" y="2903144"/>
            <a:ext cx="7841188" cy="4457148"/>
            <a:chOff x="0" y="3175"/>
            <a:chExt cx="10454918" cy="5942865"/>
          </a:xfrm>
        </p:grpSpPr>
        <p:sp>
          <p:nvSpPr>
            <p:cNvPr id="6" name="TextBox 6"/>
            <p:cNvSpPr txBox="1"/>
            <p:nvPr/>
          </p:nvSpPr>
          <p:spPr>
            <a:xfrm>
              <a:off x="0" y="3175"/>
              <a:ext cx="10454918" cy="44264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 rtl="1">
                <a:lnSpc>
                  <a:spcPts val="12787"/>
                </a:lnSpc>
              </a:pPr>
              <a:r>
                <a:rPr lang="en-US" sz="11625" dirty="0" err="1">
                  <a:solidFill>
                    <a:srgbClr val="FDF9DE"/>
                  </a:solidFill>
                  <a:latin typeface="Tajawal Heavy"/>
                  <a:cs typeface="Tajawal Heavy"/>
                </a:rPr>
                <a:t>فيسبوك</a:t>
              </a:r>
              <a:r>
                <a:rPr lang="en-US" sz="11625" dirty="0">
                  <a:solidFill>
                    <a:srgbClr val="FDF9DE"/>
                  </a:solidFill>
                  <a:latin typeface="Tajawal Heavy"/>
                  <a:cs typeface="Tajawal Heavy"/>
                </a:rPr>
                <a:t>-Facebook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364684"/>
              <a:ext cx="10454918" cy="5813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60"/>
                </a:lnSpc>
              </a:pPr>
              <a:r>
                <a:rPr lang="en-US" sz="2800" dirty="0" err="1">
                  <a:solidFill>
                    <a:srgbClr val="FDF9DE"/>
                  </a:solidFill>
                  <a:cs typeface="Tajawal Bold"/>
                </a:rPr>
                <a:t>في</a:t>
              </a:r>
              <a:r>
                <a:rPr lang="en-US" sz="2800" dirty="0">
                  <a:solidFill>
                    <a:srgbClr val="FDF9DE"/>
                  </a:solidFill>
                  <a:cs typeface="Tajawal Bold"/>
                </a:rPr>
                <a:t> </a:t>
              </a:r>
              <a:r>
                <a:rPr lang="en-US" sz="2800" dirty="0" err="1">
                  <a:solidFill>
                    <a:srgbClr val="FDF9DE"/>
                  </a:solidFill>
                  <a:cs typeface="Tajawal Bold"/>
                </a:rPr>
                <a:t>مجال</a:t>
              </a:r>
              <a:r>
                <a:rPr lang="en-US" sz="2800" dirty="0">
                  <a:solidFill>
                    <a:srgbClr val="FDF9DE"/>
                  </a:solidFill>
                  <a:cs typeface="Tajawal Bold"/>
                </a:rPr>
                <a:t> </a:t>
              </a:r>
              <a:r>
                <a:rPr lang="en-US" sz="2800" dirty="0" err="1">
                  <a:solidFill>
                    <a:srgbClr val="FDF9DE"/>
                  </a:solidFill>
                  <a:cs typeface="Tajawal Bold"/>
                </a:rPr>
                <a:t>التعليم</a:t>
              </a:r>
              <a:r>
                <a:rPr lang="en-US" sz="2800" dirty="0">
                  <a:solidFill>
                    <a:srgbClr val="FDF9DE"/>
                  </a:solidFill>
                  <a:cs typeface="Tajawal Bold"/>
                </a:rPr>
                <a:t> </a:t>
              </a:r>
              <a:r>
                <a:rPr lang="en-US" sz="2800" dirty="0" err="1">
                  <a:solidFill>
                    <a:srgbClr val="FDF9DE"/>
                  </a:solidFill>
                  <a:cs typeface="Tajawal Bold"/>
                </a:rPr>
                <a:t>التربوي</a:t>
              </a:r>
              <a:endParaRPr lang="en-US" sz="2800" dirty="0">
                <a:solidFill>
                  <a:srgbClr val="FDF9DE"/>
                </a:solidFill>
                <a:cs typeface="Tajawal Bold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BD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781958" y="476765"/>
            <a:ext cx="4724083" cy="4411113"/>
          </a:xfrm>
          <a:custGeom>
            <a:avLst/>
            <a:gdLst/>
            <a:ahLst/>
            <a:cxnLst/>
            <a:rect l="l" t="t" r="r" b="b"/>
            <a:pathLst>
              <a:path w="4724083" h="4411113">
                <a:moveTo>
                  <a:pt x="0" y="0"/>
                </a:moveTo>
                <a:lnTo>
                  <a:pt x="4724084" y="0"/>
                </a:lnTo>
                <a:lnTo>
                  <a:pt x="4724084" y="4411112"/>
                </a:lnTo>
                <a:lnTo>
                  <a:pt x="0" y="4411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894384" y="0"/>
            <a:ext cx="3393616" cy="3839242"/>
          </a:xfrm>
          <a:custGeom>
            <a:avLst/>
            <a:gdLst/>
            <a:ahLst/>
            <a:cxnLst/>
            <a:rect l="l" t="t" r="r" b="b"/>
            <a:pathLst>
              <a:path w="3393616" h="3839242">
                <a:moveTo>
                  <a:pt x="0" y="0"/>
                </a:moveTo>
                <a:lnTo>
                  <a:pt x="3393616" y="0"/>
                </a:lnTo>
                <a:lnTo>
                  <a:pt x="3393616" y="3839242"/>
                </a:lnTo>
                <a:lnTo>
                  <a:pt x="0" y="38392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18772" flipH="1">
            <a:off x="-1302327" y="7078174"/>
            <a:ext cx="4662054" cy="4824894"/>
          </a:xfrm>
          <a:custGeom>
            <a:avLst/>
            <a:gdLst/>
            <a:ahLst/>
            <a:cxnLst/>
            <a:rect l="l" t="t" r="r" b="b"/>
            <a:pathLst>
              <a:path w="4662054" h="4824894">
                <a:moveTo>
                  <a:pt x="4662054" y="0"/>
                </a:moveTo>
                <a:lnTo>
                  <a:pt x="0" y="0"/>
                </a:lnTo>
                <a:lnTo>
                  <a:pt x="0" y="4824894"/>
                </a:lnTo>
                <a:lnTo>
                  <a:pt x="4662054" y="4824894"/>
                </a:lnTo>
                <a:lnTo>
                  <a:pt x="4662054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02423" y="4735477"/>
            <a:ext cx="1348315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9000"/>
              </a:lnSpc>
            </a:pPr>
            <a:r>
              <a:rPr lang="en-US" sz="7500" dirty="0" err="1">
                <a:solidFill>
                  <a:srgbClr val="242254"/>
                </a:solidFill>
                <a:cs typeface="Tajawal Heavy"/>
              </a:rPr>
              <a:t>ما</a:t>
            </a:r>
            <a:r>
              <a:rPr lang="en-US" sz="7500" dirty="0">
                <a:solidFill>
                  <a:srgbClr val="242254"/>
                </a:solidFill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cs typeface="Tajawal Heavy"/>
              </a:rPr>
              <a:t>هو</a:t>
            </a:r>
            <a:r>
              <a:rPr lang="en-US" sz="7500" dirty="0">
                <a:solidFill>
                  <a:srgbClr val="242254"/>
                </a:solidFill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cs typeface="Tajawal Heavy"/>
              </a:rPr>
              <a:t>الفيسبوك</a:t>
            </a:r>
            <a:r>
              <a:rPr lang="en-US" sz="7500" dirty="0">
                <a:solidFill>
                  <a:srgbClr val="242254"/>
                </a:solidFill>
                <a:cs typeface="Tajawal Heavy"/>
              </a:rPr>
              <a:t>؟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402423" y="6290145"/>
            <a:ext cx="13483153" cy="1896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4809"/>
              </a:lnSpc>
            </a:pP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هو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موقع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تواصل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اجتماعي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تم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إطلاقه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عام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2004،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وأصبح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أحد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أكثر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مواقع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التواصل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الاجتماعي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شيوعًا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العالم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يستخدمه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أكثر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من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2.9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مليار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شخص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190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دولة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حول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3699" dirty="0" err="1">
                <a:solidFill>
                  <a:srgbClr val="242254"/>
                </a:solidFill>
                <a:latin typeface="Tajawal Bold"/>
                <a:cs typeface="Tajawal Bold"/>
              </a:rPr>
              <a:t>العالم</a:t>
            </a:r>
            <a:r>
              <a:rPr lang="en-US" sz="3699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2053783" y="1821943"/>
            <a:ext cx="4867591" cy="6643114"/>
          </a:xfrm>
          <a:custGeom>
            <a:avLst/>
            <a:gdLst/>
            <a:ahLst/>
            <a:cxnLst/>
            <a:rect l="l" t="t" r="r" b="b"/>
            <a:pathLst>
              <a:path w="4867591" h="6643114">
                <a:moveTo>
                  <a:pt x="4867591" y="0"/>
                </a:moveTo>
                <a:lnTo>
                  <a:pt x="0" y="0"/>
                </a:lnTo>
                <a:lnTo>
                  <a:pt x="0" y="6643114"/>
                </a:lnTo>
                <a:lnTo>
                  <a:pt x="4867591" y="6643114"/>
                </a:lnTo>
                <a:lnTo>
                  <a:pt x="486759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25452" y="1028700"/>
            <a:ext cx="1856663" cy="1926498"/>
          </a:xfrm>
          <a:custGeom>
            <a:avLst/>
            <a:gdLst/>
            <a:ahLst/>
            <a:cxnLst/>
            <a:rect l="l" t="t" r="r" b="b"/>
            <a:pathLst>
              <a:path w="1856663" h="1926498">
                <a:moveTo>
                  <a:pt x="0" y="0"/>
                </a:moveTo>
                <a:lnTo>
                  <a:pt x="1856662" y="0"/>
                </a:lnTo>
                <a:lnTo>
                  <a:pt x="1856662" y="1926498"/>
                </a:lnTo>
                <a:lnTo>
                  <a:pt x="0" y="19264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190448" y="3848862"/>
            <a:ext cx="2488941" cy="2589275"/>
          </a:xfrm>
          <a:custGeom>
            <a:avLst/>
            <a:gdLst/>
            <a:ahLst/>
            <a:cxnLst/>
            <a:rect l="l" t="t" r="r" b="b"/>
            <a:pathLst>
              <a:path w="2488941" h="2589275">
                <a:moveTo>
                  <a:pt x="0" y="0"/>
                </a:moveTo>
                <a:lnTo>
                  <a:pt x="2488941" y="0"/>
                </a:lnTo>
                <a:lnTo>
                  <a:pt x="2488941" y="2589276"/>
                </a:lnTo>
                <a:lnTo>
                  <a:pt x="0" y="25892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810571" y="5424678"/>
            <a:ext cx="2343086" cy="2026919"/>
          </a:xfrm>
          <a:custGeom>
            <a:avLst/>
            <a:gdLst/>
            <a:ahLst/>
            <a:cxnLst/>
            <a:rect l="l" t="t" r="r" b="b"/>
            <a:pathLst>
              <a:path w="2343086" h="2026919">
                <a:moveTo>
                  <a:pt x="0" y="0"/>
                </a:moveTo>
                <a:lnTo>
                  <a:pt x="2343086" y="0"/>
                </a:lnTo>
                <a:lnTo>
                  <a:pt x="2343086" y="2026919"/>
                </a:lnTo>
                <a:lnTo>
                  <a:pt x="0" y="20269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43270" y="410070"/>
            <a:ext cx="10291134" cy="346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9000"/>
              </a:lnSpc>
            </a:pP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مزايا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استخدام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الفيسبوك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في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مجال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7500" dirty="0" err="1">
                <a:solidFill>
                  <a:srgbClr val="242254"/>
                </a:solidFill>
                <a:latin typeface="Tajawal Heavy"/>
                <a:cs typeface="Tajawal Heavy"/>
              </a:rPr>
              <a:t>التعليم</a:t>
            </a:r>
            <a:r>
              <a:rPr lang="en-US" sz="7500" dirty="0">
                <a:solidFill>
                  <a:srgbClr val="242254"/>
                </a:solidFill>
                <a:latin typeface="Tajawal Heavy"/>
                <a:cs typeface="Tajawal Heavy"/>
              </a:rPr>
              <a:t>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3270" y="4539488"/>
            <a:ext cx="10291134" cy="160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cs typeface="Tajawal Bold"/>
              </a:rPr>
              <a:t>التواص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الفعال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يوفر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وسيلة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فعالة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للتواصل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المعلمين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والطلاب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لإرسال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الرسائل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النصية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والصوتية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والمرئية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بالإضافة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إلى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الملفات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والوسائط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المتعددة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43270" y="6071108"/>
            <a:ext cx="10291134" cy="160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cs typeface="Tajawal Bold"/>
              </a:rPr>
              <a:t>ا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لتعاون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الطلاب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لتعزيز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التعاون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الطلاب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لإنشاء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مجموعات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للعمل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الجماعي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أو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مناقشة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المواضيع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3701066" y="3185666"/>
            <a:ext cx="1573024" cy="2860044"/>
          </a:xfrm>
          <a:custGeom>
            <a:avLst/>
            <a:gdLst/>
            <a:ahLst/>
            <a:cxnLst/>
            <a:rect l="l" t="t" r="r" b="b"/>
            <a:pathLst>
              <a:path w="1573024" h="2860044">
                <a:moveTo>
                  <a:pt x="0" y="0"/>
                </a:moveTo>
                <a:lnTo>
                  <a:pt x="1573024" y="0"/>
                </a:lnTo>
                <a:lnTo>
                  <a:pt x="1573024" y="2860044"/>
                </a:lnTo>
                <a:lnTo>
                  <a:pt x="0" y="286004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43270" y="7602728"/>
            <a:ext cx="10291134" cy="160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الوصول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إلى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المعلومات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للحصول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على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المعلومات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للاشتراك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الصفحات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التعليمية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تقدم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محتوى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تعليمي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متنوع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A3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737684" y="318807"/>
            <a:ext cx="4812632" cy="4824693"/>
          </a:xfrm>
          <a:custGeom>
            <a:avLst/>
            <a:gdLst/>
            <a:ahLst/>
            <a:cxnLst/>
            <a:rect l="l" t="t" r="r" b="b"/>
            <a:pathLst>
              <a:path w="4812632" h="4824693">
                <a:moveTo>
                  <a:pt x="0" y="0"/>
                </a:moveTo>
                <a:lnTo>
                  <a:pt x="4812632" y="0"/>
                </a:lnTo>
                <a:lnTo>
                  <a:pt x="4812632" y="4824693"/>
                </a:lnTo>
                <a:lnTo>
                  <a:pt x="0" y="48246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02423" y="5458094"/>
            <a:ext cx="13483153" cy="743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5760"/>
              </a:lnSpc>
            </a:pP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أمثلة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على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استخدام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الفيسبوك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في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مجال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 </a:t>
            </a:r>
            <a:r>
              <a:rPr lang="en-US" sz="4800" dirty="0" err="1">
                <a:solidFill>
                  <a:srgbClr val="242254"/>
                </a:solidFill>
                <a:latin typeface="Tajawal Heavy"/>
                <a:cs typeface="Tajawal Heavy"/>
              </a:rPr>
              <a:t>التعليم</a:t>
            </a:r>
            <a:r>
              <a:rPr lang="en-US" sz="4800" dirty="0">
                <a:solidFill>
                  <a:srgbClr val="242254"/>
                </a:solidFill>
                <a:latin typeface="Tajawal Heavy"/>
                <a:cs typeface="Tajawal Heavy"/>
              </a:rPr>
              <a:t>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02423" y="6620144"/>
            <a:ext cx="13483153" cy="1217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عن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بعد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عن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بعد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لتقديم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الدروس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والواجبات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وحل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المشكلات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 algn="just"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02423" y="7761239"/>
            <a:ext cx="13483153" cy="1217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النشط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النشط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لتعزيز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التفاعل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بين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المعلمين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والطلاب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 algn="r" rtl="1"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402423" y="8902334"/>
            <a:ext cx="13483153" cy="1217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الإلكتروني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الإلكتروني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حيث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يمكن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للتواصل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مع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الطلاب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وتقديم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المحتوى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242254"/>
                </a:solidFill>
                <a:latin typeface="Tajawal Bold"/>
                <a:cs typeface="Tajawal Bold"/>
              </a:rPr>
              <a:t>التعليمي</a:t>
            </a:r>
            <a:r>
              <a:rPr lang="en-US" sz="2400" dirty="0">
                <a:solidFill>
                  <a:srgbClr val="242254"/>
                </a:solidFill>
                <a:latin typeface="Tajawal Bold"/>
                <a:cs typeface="Tajawal Bold"/>
              </a:rPr>
              <a:t>.</a:t>
            </a:r>
          </a:p>
          <a:p>
            <a:pPr algn="r" rtl="1">
              <a:lnSpc>
                <a:spcPts val="3120"/>
              </a:lnSpc>
            </a:pPr>
            <a:endParaRPr lang="en-US" sz="2400" dirty="0">
              <a:solidFill>
                <a:srgbClr val="242254"/>
              </a:solidFill>
              <a:latin typeface="Tajawal Bold"/>
              <a:cs typeface="Tajawal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70364" y="1299508"/>
            <a:ext cx="7488936" cy="8229600"/>
          </a:xfrm>
          <a:custGeom>
            <a:avLst/>
            <a:gdLst/>
            <a:ahLst/>
            <a:cxnLst/>
            <a:rect l="l" t="t" r="r" b="b"/>
            <a:pathLst>
              <a:path w="7488936" h="8229600">
                <a:moveTo>
                  <a:pt x="0" y="0"/>
                </a:moveTo>
                <a:lnTo>
                  <a:pt x="7488936" y="0"/>
                </a:lnTo>
                <a:lnTo>
                  <a:pt x="74889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63219" y="414540"/>
            <a:ext cx="9233126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400"/>
              </a:lnSpc>
            </a:pPr>
            <a:r>
              <a:rPr lang="en-US" sz="5333" dirty="0" err="1">
                <a:solidFill>
                  <a:srgbClr val="FDF9DE"/>
                </a:solidFill>
                <a:cs typeface="Tajawal Heavy"/>
              </a:rPr>
              <a:t>من</a:t>
            </a:r>
            <a:r>
              <a:rPr lang="en-US" sz="5333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cs typeface="Tajawal Heavy"/>
              </a:rPr>
              <a:t>أجل</a:t>
            </a:r>
            <a:r>
              <a:rPr lang="en-US" sz="5333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الاستفادة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من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الفيسبوك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بشكل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فعال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في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مجال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التعليم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،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يوصى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بما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 </a:t>
            </a:r>
            <a:r>
              <a:rPr lang="en-US" sz="5333" dirty="0" err="1">
                <a:solidFill>
                  <a:srgbClr val="FDF9DE"/>
                </a:solidFill>
                <a:latin typeface="Tajawal Heavy"/>
                <a:cs typeface="Tajawal Heavy"/>
              </a:rPr>
              <a:t>يلي</a:t>
            </a:r>
            <a:r>
              <a:rPr lang="en-US" sz="5333" dirty="0">
                <a:solidFill>
                  <a:srgbClr val="FDF9DE"/>
                </a:solidFill>
                <a:latin typeface="Tajawal Heavy"/>
                <a:cs typeface="Tajawal Heavy"/>
              </a:rPr>
              <a:t>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69440" y="4106227"/>
            <a:ext cx="7374560" cy="199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FDF9DE"/>
                </a:solidFill>
                <a:cs typeface="Tajawal Bold"/>
              </a:rPr>
              <a:t>تدريب</a:t>
            </a:r>
            <a:r>
              <a:rPr lang="en-US" sz="2400" dirty="0">
                <a:solidFill>
                  <a:srgbClr val="FDF9DE"/>
                </a:solidFill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cs typeface="Tajawal Bold"/>
              </a:rPr>
              <a:t>الم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علمين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على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الضروري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تدريب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المعلمين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على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بشكل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فعال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وذلك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أجل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إمكاناته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التعليمية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بشكل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كامل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69440" y="6013758"/>
            <a:ext cx="7374560" cy="1607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تطوير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محتوى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تعليمي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مخصص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للفيسبوك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الضروري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تطوير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محتوى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تعليمي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مخصص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للفيسبوك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وذلك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أجل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تلبية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الاحتياجات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التعليمية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للطلاب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69440" y="7530763"/>
            <a:ext cx="7374560" cy="199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r" rtl="1">
              <a:lnSpc>
                <a:spcPts val="3120"/>
              </a:lnSpc>
              <a:buFont typeface="Arial"/>
              <a:buChar char="•"/>
            </a:pP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إجراء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البحوث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حول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الضروري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إجراء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البحوث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حول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وذلك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أجل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تحسين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آليات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استخدامه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في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مجال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400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</a:t>
            </a:r>
            <a:r>
              <a:rPr lang="en-US" sz="2400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120"/>
              </a:lnSpc>
            </a:pPr>
            <a:endParaRPr lang="en-US" sz="2400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2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05052" y="2534316"/>
            <a:ext cx="8115300" cy="5218368"/>
            <a:chOff x="0" y="0"/>
            <a:chExt cx="10820400" cy="6957824"/>
          </a:xfrm>
        </p:grpSpPr>
        <p:sp>
          <p:nvSpPr>
            <p:cNvPr id="3" name="Freeform 3"/>
            <p:cNvSpPr/>
            <p:nvPr/>
          </p:nvSpPr>
          <p:spPr>
            <a:xfrm flipH="1">
              <a:off x="-644493" y="1498490"/>
              <a:ext cx="10820400" cy="5459334"/>
            </a:xfrm>
            <a:custGeom>
              <a:avLst/>
              <a:gdLst/>
              <a:ahLst/>
              <a:cxnLst/>
              <a:rect l="l" t="t" r="r" b="b"/>
              <a:pathLst>
                <a:path w="10820400" h="5459334">
                  <a:moveTo>
                    <a:pt x="10820400" y="0"/>
                  </a:moveTo>
                  <a:lnTo>
                    <a:pt x="0" y="0"/>
                  </a:lnTo>
                  <a:lnTo>
                    <a:pt x="0" y="5459334"/>
                  </a:lnTo>
                  <a:lnTo>
                    <a:pt x="10820400" y="5459334"/>
                  </a:lnTo>
                  <a:lnTo>
                    <a:pt x="1082040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flipH="1">
              <a:off x="4350735" y="0"/>
              <a:ext cx="3719273" cy="6957824"/>
            </a:xfrm>
            <a:custGeom>
              <a:avLst/>
              <a:gdLst/>
              <a:ahLst/>
              <a:cxnLst/>
              <a:rect l="l" t="t" r="r" b="b"/>
              <a:pathLst>
                <a:path w="3719273" h="6957824">
                  <a:moveTo>
                    <a:pt x="3719273" y="0"/>
                  </a:moveTo>
                  <a:lnTo>
                    <a:pt x="0" y="0"/>
                  </a:lnTo>
                  <a:lnTo>
                    <a:pt x="0" y="6957824"/>
                  </a:lnTo>
                  <a:lnTo>
                    <a:pt x="3719273" y="6957824"/>
                  </a:lnTo>
                  <a:lnTo>
                    <a:pt x="3719273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9952137" y="1354709"/>
            <a:ext cx="1984689" cy="2359214"/>
          </a:xfrm>
          <a:custGeom>
            <a:avLst/>
            <a:gdLst/>
            <a:ahLst/>
            <a:cxnLst/>
            <a:rect l="l" t="t" r="r" b="b"/>
            <a:pathLst>
              <a:path w="1984689" h="2359214">
                <a:moveTo>
                  <a:pt x="0" y="0"/>
                </a:moveTo>
                <a:lnTo>
                  <a:pt x="1984689" y="0"/>
                </a:lnTo>
                <a:lnTo>
                  <a:pt x="1984689" y="2359214"/>
                </a:lnTo>
                <a:lnTo>
                  <a:pt x="0" y="23592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233222" y="8067199"/>
            <a:ext cx="1774261" cy="1840997"/>
          </a:xfrm>
          <a:custGeom>
            <a:avLst/>
            <a:gdLst/>
            <a:ahLst/>
            <a:cxnLst/>
            <a:rect l="l" t="t" r="r" b="b"/>
            <a:pathLst>
              <a:path w="1774261" h="1840997">
                <a:moveTo>
                  <a:pt x="0" y="0"/>
                </a:moveTo>
                <a:lnTo>
                  <a:pt x="1774261" y="0"/>
                </a:lnTo>
                <a:lnTo>
                  <a:pt x="1774261" y="1840997"/>
                </a:lnTo>
                <a:lnTo>
                  <a:pt x="0" y="184099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70685" y="714491"/>
            <a:ext cx="7011002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 rtl="1">
              <a:lnSpc>
                <a:spcPts val="6600"/>
              </a:lnSpc>
            </a:pPr>
            <a:r>
              <a:rPr lang="en-US" sz="5500" dirty="0" err="1">
                <a:solidFill>
                  <a:srgbClr val="FDF9DE"/>
                </a:solidFill>
                <a:cs typeface="Tajawal Heavy"/>
              </a:rPr>
              <a:t>أدوات</a:t>
            </a:r>
            <a:r>
              <a:rPr lang="en-US" sz="5500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500" dirty="0" err="1">
                <a:solidFill>
                  <a:srgbClr val="FDF9DE"/>
                </a:solidFill>
                <a:cs typeface="Tajawal Heavy"/>
              </a:rPr>
              <a:t>وتطبيقات</a:t>
            </a:r>
            <a:r>
              <a:rPr lang="en-US" sz="5500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500" dirty="0" err="1">
                <a:solidFill>
                  <a:srgbClr val="FDF9DE"/>
                </a:solidFill>
                <a:cs typeface="Tajawal Heavy"/>
              </a:rPr>
              <a:t>حديثة</a:t>
            </a:r>
            <a:r>
              <a:rPr lang="en-US" sz="5500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500" dirty="0" err="1">
                <a:solidFill>
                  <a:srgbClr val="FDF9DE"/>
                </a:solidFill>
                <a:cs typeface="Tajawal Heavy"/>
              </a:rPr>
              <a:t>على</a:t>
            </a:r>
            <a:r>
              <a:rPr lang="en-US" sz="5500" dirty="0">
                <a:solidFill>
                  <a:srgbClr val="FDF9DE"/>
                </a:solidFill>
                <a:cs typeface="Tajawal Heavy"/>
              </a:rPr>
              <a:t> </a:t>
            </a:r>
            <a:r>
              <a:rPr lang="en-US" sz="5500" dirty="0" err="1">
                <a:solidFill>
                  <a:srgbClr val="FDF9DE"/>
                </a:solidFill>
                <a:cs typeface="Tajawal Heavy"/>
              </a:rPr>
              <a:t>الفيسبوك</a:t>
            </a:r>
            <a:r>
              <a:rPr lang="en-US" sz="5500" dirty="0">
                <a:solidFill>
                  <a:srgbClr val="FDF9DE"/>
                </a:solidFill>
                <a:cs typeface="Tajawal Heavy"/>
              </a:rPr>
              <a:t>؟</a:t>
            </a:r>
          </a:p>
          <a:p>
            <a:pPr algn="r" rtl="1">
              <a:lnSpc>
                <a:spcPts val="6000"/>
              </a:lnSpc>
            </a:pPr>
            <a:endParaRPr lang="en-US" sz="5500" dirty="0">
              <a:solidFill>
                <a:srgbClr val="FDF9DE"/>
              </a:solidFill>
              <a:cs typeface="Tajawal Heavy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67648" y="2751197"/>
            <a:ext cx="6314040" cy="3052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6738" lvl="1" indent="-283369" algn="r" rtl="1">
              <a:lnSpc>
                <a:spcPts val="3412"/>
              </a:lnSpc>
              <a:buFont typeface="Arial"/>
              <a:buChar char="•"/>
            </a:pPr>
            <a:r>
              <a:rPr lang="en-US" sz="2625" dirty="0" err="1">
                <a:solidFill>
                  <a:srgbClr val="FDF9DE"/>
                </a:solidFill>
                <a:cs typeface="Tajawal Bold"/>
              </a:rPr>
              <a:t>مجموع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ات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التعلم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يمكن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للمعلمين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إنشاء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مجموعات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التعلم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على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لطلابهم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حيث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يمكن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هذه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المجموعات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لمناقشة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المواضيع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التعليمية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وتبادل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الأفكار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والرؤى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والتعاون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في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625" dirty="0" err="1">
                <a:solidFill>
                  <a:srgbClr val="FDF9DE"/>
                </a:solidFill>
                <a:latin typeface="Tajawal Bold"/>
                <a:cs typeface="Tajawal Bold"/>
              </a:rPr>
              <a:t>المشاريع</a:t>
            </a:r>
            <a:r>
              <a:rPr lang="en-US" sz="2625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 algn="r" rtl="1">
              <a:lnSpc>
                <a:spcPts val="3412"/>
              </a:lnSpc>
            </a:pPr>
            <a:endParaRPr lang="en-US" sz="2625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67648" y="5455258"/>
            <a:ext cx="6314040" cy="296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1508" lvl="1" indent="-315754" algn="r" rtl="1">
              <a:lnSpc>
                <a:spcPts val="3802"/>
              </a:lnSpc>
              <a:buFont typeface="Arial"/>
              <a:buChar char="•"/>
            </a:pPr>
            <a:r>
              <a:rPr lang="en-US" sz="2925" dirty="0" err="1">
                <a:solidFill>
                  <a:srgbClr val="FDF9DE"/>
                </a:solidFill>
                <a:cs typeface="Tajawal Bold"/>
              </a:rPr>
              <a:t>التعل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م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عن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بعد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يمكن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للمعلمين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لعقد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الندوات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والمحاضرات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عبر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الإنترنت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،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وتقديم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الدروس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والواجبات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والاختبارات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للطلاب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802"/>
              </a:lnSpc>
            </a:pPr>
            <a:endParaRPr lang="en-US" sz="2925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48481" y="7971949"/>
            <a:ext cx="7133207" cy="2477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1508" lvl="1" indent="-315754" algn="r" rtl="1">
              <a:lnSpc>
                <a:spcPts val="3802"/>
              </a:lnSpc>
              <a:buFont typeface="Arial"/>
              <a:buChar char="•"/>
            </a:pP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التعلم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التعاوني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: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يمكن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استخدام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الفيسبوك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لتعزيز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التعاون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بين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الطلاب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من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خلال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إنشاء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مجموعات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للعمل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الجماعي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أو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مشاركة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الأفكار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 </a:t>
            </a:r>
            <a:r>
              <a:rPr lang="en-US" sz="2925" dirty="0" err="1">
                <a:solidFill>
                  <a:srgbClr val="FDF9DE"/>
                </a:solidFill>
                <a:latin typeface="Tajawal Bold"/>
                <a:cs typeface="Tajawal Bold"/>
              </a:rPr>
              <a:t>والرؤى</a:t>
            </a:r>
            <a:r>
              <a:rPr lang="en-US" sz="2925" dirty="0">
                <a:solidFill>
                  <a:srgbClr val="FDF9DE"/>
                </a:solidFill>
                <a:latin typeface="Tajawal Bold"/>
                <a:cs typeface="Tajawal Bold"/>
              </a:rPr>
              <a:t>.</a:t>
            </a:r>
          </a:p>
          <a:p>
            <a:pPr>
              <a:lnSpc>
                <a:spcPts val="3802"/>
              </a:lnSpc>
            </a:pPr>
            <a:endParaRPr lang="en-US" sz="2925" dirty="0">
              <a:solidFill>
                <a:srgbClr val="FDF9DE"/>
              </a:solidFill>
              <a:latin typeface="Tajawal Bold"/>
              <a:cs typeface="Tajawal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369</Words>
  <Application>Microsoft Office PowerPoint</Application>
  <PresentationFormat>مخصص</PresentationFormat>
  <Paragraphs>20</Paragraphs>
  <Slides>6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4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6</vt:i4>
      </vt:variant>
    </vt:vector>
  </HeadingPairs>
  <TitlesOfParts>
    <vt:vector size="11" baseType="lpstr">
      <vt:lpstr>Arial</vt:lpstr>
      <vt:lpstr>Calibri</vt:lpstr>
      <vt:lpstr>Tajawal Bold</vt:lpstr>
      <vt:lpstr>Tajawal Heavy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فيسبوك-Facebook</dc:title>
  <dc:creator>Tema Store</dc:creator>
  <cp:lastModifiedBy>Tema Store</cp:lastModifiedBy>
  <cp:revision>3</cp:revision>
  <dcterms:created xsi:type="dcterms:W3CDTF">2006-08-16T00:00:00Z</dcterms:created>
  <dcterms:modified xsi:type="dcterms:W3CDTF">2006-10-10T22:12:58Z</dcterms:modified>
  <dc:identifier>DAF1EhjKmX0</dc:identifier>
</cp:coreProperties>
</file>

<file path=docProps/thumbnail.jpeg>
</file>